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5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9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69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9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47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8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8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1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9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3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8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F99A87B6-0764-47AD-BF24-B54A16F9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50E14B7-3770-407C-A359-030533E14B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F5BFEC0-D7AC-4F30-9697-1A7804BE7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47A7E9-69C2-466A-8E0A-1E82502C7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7B64B2C-0074-40A5-AD7B-10234F367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4EAC4AF-90F7-4D5B-9D52-8B5CC855B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C772208-699E-460A-B31E-D49D3EFE3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99AB563-7EE7-4EB1-A6C7-E885E47748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A4ABF96-0400-4F13-B053-5AB9AB2902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DA8FAB-F06B-85C8-6EA4-B32376D51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506" y="728909"/>
            <a:ext cx="7918319" cy="3171419"/>
          </a:xfrm>
        </p:spPr>
        <p:txBody>
          <a:bodyPr anchor="b">
            <a:normAutofit/>
          </a:bodyPr>
          <a:lstStyle/>
          <a:p>
            <a:pPr algn="l"/>
            <a:r>
              <a:rPr lang="ar-SA" sz="2800" dirty="0"/>
              <a:t>جمعية الرحمة لغسيل الكلى                           </a:t>
            </a:r>
            <a:br>
              <a:rPr lang="en-US" sz="2800" dirty="0"/>
            </a:br>
            <a:r>
              <a:rPr lang="ar-SA" sz="2800" dirty="0"/>
              <a:t>الخطة التشغيلية لعام 2023-2024                        </a:t>
            </a:r>
            <a:r>
              <a:rPr lang="ar-SA" sz="5400" dirty="0"/>
              <a:t>		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C553FD-339D-3C93-2807-380C93B79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785" y="4074784"/>
            <a:ext cx="4798446" cy="2054306"/>
          </a:xfrm>
        </p:spPr>
        <p:txBody>
          <a:bodyPr anchor="t">
            <a:normAutofit/>
          </a:bodyPr>
          <a:lstStyle/>
          <a:p>
            <a:pPr algn="l"/>
            <a:r>
              <a:rPr lang="ar-SA" sz="2200" dirty="0"/>
              <a:t>                    </a:t>
            </a:r>
            <a:endParaRPr lang="en-US" sz="2200" dirty="0"/>
          </a:p>
        </p:txBody>
      </p:sp>
      <p:pic>
        <p:nvPicPr>
          <p:cNvPr id="22" name="Picture 21" descr="Abstract smoke background">
            <a:extLst>
              <a:ext uri="{FF2B5EF4-FFF2-40B4-BE49-F238E27FC236}">
                <a16:creationId xmlns:a16="http://schemas.microsoft.com/office/drawing/2014/main" id="{6DA93C73-8959-F8E5-7BF3-59806349B4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542" r="23384"/>
          <a:stretch/>
        </p:blipFill>
        <p:spPr>
          <a:xfrm>
            <a:off x="9118577" y="15178"/>
            <a:ext cx="3113030" cy="6857990"/>
          </a:xfrm>
          <a:prstGeom prst="rect">
            <a:avLst/>
          </a:prstGeom>
        </p:spPr>
      </p:pic>
      <p:grpSp>
        <p:nvGrpSpPr>
          <p:cNvPr id="23" name="Cross">
            <a:extLst>
              <a:ext uri="{FF2B5EF4-FFF2-40B4-BE49-F238E27FC236}">
                <a16:creationId xmlns:a16="http://schemas.microsoft.com/office/drawing/2014/main" id="{5C0E6139-8A19-4905-87E2-E547D7B7F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37192" y="3369564"/>
            <a:ext cx="118872" cy="118872"/>
            <a:chOff x="1175347" y="3733800"/>
            <a:chExt cx="118872" cy="118872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C05FFBD-B86A-4BD3-A147-FA95CE03C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B69F8B1-78FB-4562-8A0D-8D29636755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7" name="Bottom Right">
            <a:extLst>
              <a:ext uri="{FF2B5EF4-FFF2-40B4-BE49-F238E27FC236}">
                <a16:creationId xmlns:a16="http://schemas.microsoft.com/office/drawing/2014/main" id="{EE8A2E90-75F0-4F59-AE03-FE737F410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8" name="Graphic 157">
              <a:extLst>
                <a:ext uri="{FF2B5EF4-FFF2-40B4-BE49-F238E27FC236}">
                  <a16:creationId xmlns:a16="http://schemas.microsoft.com/office/drawing/2014/main" id="{291613E8-1172-4437-97E9-F15A295649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E1404A3-DA0A-451F-80F9-341A400102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6D9F30DE-11BA-476B-B25D-CED39DBB6A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253755C4-9D54-4D38-856A-7D1D31BC46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F2D176F7-5471-4C65-B496-F05544AF39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E3541E62-142A-4078-8B35-723AF8B13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B2037584-8C21-4B8F-9EC5-5F978F32ED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318287BF-F368-4F91-A36C-A729B478EF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54A80ED-1507-4424-AE0D-E8B52DAC01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C33C627B-3A5F-2879-8A2C-0972A8AAA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3073424" cy="1730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88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2BFDF-5CBE-FB59-448F-C1ACC87D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اهداف الخطة التشغيلية        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280BF-ED84-EE58-1C6C-683F754EB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/>
              <a:t>1- استدامة العمل في الجمعية .</a:t>
            </a:r>
          </a:p>
          <a:p>
            <a:pPr algn="r"/>
            <a:r>
              <a:rPr lang="ar-SA" dirty="0"/>
              <a:t>2- تقديم العلاج العلاج الكامل لمرضى الفشل الكلوي </a:t>
            </a:r>
          </a:p>
          <a:p>
            <a:pPr algn="r"/>
            <a:r>
              <a:rPr lang="ar-SA" dirty="0"/>
              <a:t>3- الوصول الى الاهداف المنشودة.</a:t>
            </a:r>
          </a:p>
          <a:p>
            <a:pPr algn="r"/>
            <a:r>
              <a:rPr lang="ar-SA" dirty="0"/>
              <a:t>4- تطبيق معايير الجودة .</a:t>
            </a:r>
          </a:p>
          <a:p>
            <a:pPr algn="r"/>
            <a:r>
              <a:rPr lang="ar-SA" dirty="0"/>
              <a:t>5- عقد شراكات تخدم مصالح الجمعية 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008C22-CCB8-54D9-2C13-9363458D0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"/>
            <a:ext cx="3008671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08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C4401-7926-D0DA-EE86-CD08A9136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/>
              <a:t>تحقيق الاستدامة</a:t>
            </a: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5CA6-B1EE-A223-233D-CC921F726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/>
              <a:t>وذلك من خلال انشاء قسم لتنمية الموارد المالية في الجمعية وزيادة ايراداتها لتغطية مصروفاتها واستقطاب الموارد البشرية ذوي الخبرة الجيده</a:t>
            </a:r>
          </a:p>
          <a:p>
            <a:pPr algn="r"/>
            <a:r>
              <a:rPr lang="ar-SA" dirty="0"/>
              <a:t>وايضا الاستمرار في تقديم الرعاية الخاصة الشاملة لمرضى الفشل الكلوي لتخفيف معاناتهم.</a:t>
            </a:r>
          </a:p>
          <a:p>
            <a:pPr algn="r"/>
            <a:r>
              <a:rPr lang="ar-SA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73D76-DA52-41ED-3762-9E775F7FB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19425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519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6BCED-F1E3-AF87-3067-27854778E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الوصول الى الاهداف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488B-F350-9AAD-7FE6-E7A714148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ar-SA" dirty="0"/>
              <a:t>وذلك من خلال متابعة سير العمل وتطبيق اللوائح السياسية للجمعية.</a:t>
            </a:r>
          </a:p>
          <a:p>
            <a:pPr algn="r"/>
            <a:r>
              <a:rPr lang="ar-SA" dirty="0"/>
              <a:t>مراجعة الاداء  لتحقيق التميز في الخدمة .</a:t>
            </a:r>
          </a:p>
          <a:p>
            <a:pPr algn="r"/>
            <a:r>
              <a:rPr lang="ar-SA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التركيز على نقاط الضعف وتحسينها ومعالجتها وتطوير نقاط القوة للوصول الى الغرض الحقيقي والمنشود من انشاء الجمعية .</a:t>
            </a:r>
            <a:endParaRPr lang="en-US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SA" dirty="0">
                <a:effectLst/>
                <a:latin typeface="Avenir Next LT Pro Dem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تفعيل المشاركات المجتمعيه مع القطاعات الحكومية والقطاعات الخاصة واللتي تهدف الى الوعي الكامل بالفشل الكلوي وكيفية الوقاية منه .</a:t>
            </a:r>
            <a:endParaRPr lang="en-US" dirty="0">
              <a:effectLst/>
              <a:latin typeface="Avenir Next LT Pro Dem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التقيد بلائحة الحوكمة والاشراف والرقابة على تنفيذها .</a:t>
            </a:r>
            <a:endParaRPr lang="en-US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تحفيز العاملين لزيادة الانتاجية.</a:t>
            </a:r>
            <a:endParaRPr lang="en-US" dirty="0">
              <a:effectLst/>
              <a:latin typeface="Avenir Next LT Pro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FD0F84-5AC2-2BD9-14E6-BBDE98DC2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3" y="0"/>
            <a:ext cx="3019425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5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2CB7D-3AC5-49D7-C431-62796973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dirty="0"/>
              <a:t>تطبيق معايير الجودة</a:t>
            </a:r>
            <a:br>
              <a:rPr lang="ar-S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8E5A7-95D0-136B-DBF1-A0A137802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/>
              <a:t>وذلك بتطبيق سياسات واجراءات العمل الصادرة من وزارة الصحة وتنفيذها وتدريب الكوادر عليها لتقديمها للمرضى بجودة عالية.</a:t>
            </a:r>
          </a:p>
          <a:p>
            <a:pPr algn="r"/>
            <a:r>
              <a:rPr lang="ar-SA" dirty="0"/>
              <a:t>مراعاة الجانب الانساني للمريض باستقبالة الاستقبال اللائق وخدمتة الخدمة الحسنة .</a:t>
            </a:r>
          </a:p>
          <a:p>
            <a:endParaRPr lang="en-US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DE3C1EA4-BB39-110E-485C-8B4B7625AD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0DCC0ED-A796-82B9-8D34-544572A104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E6EB4-999C-88FD-C996-C8E177CDB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2993923" cy="156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21386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DarkSeedLeftStep">
      <a:dk1>
        <a:srgbClr val="000000"/>
      </a:dk1>
      <a:lt1>
        <a:srgbClr val="FFFFFF"/>
      </a:lt1>
      <a:dk2>
        <a:srgbClr val="301B2D"/>
      </a:dk2>
      <a:lt2>
        <a:srgbClr val="F0F3F2"/>
      </a:lt2>
      <a:accent1>
        <a:srgbClr val="E72983"/>
      </a:accent1>
      <a:accent2>
        <a:srgbClr val="D517C0"/>
      </a:accent2>
      <a:accent3>
        <a:srgbClr val="AD29E7"/>
      </a:accent3>
      <a:accent4>
        <a:srgbClr val="5725D7"/>
      </a:accent4>
      <a:accent5>
        <a:srgbClr val="2944E7"/>
      </a:accent5>
      <a:accent6>
        <a:srgbClr val="1781D5"/>
      </a:accent6>
      <a:hlink>
        <a:srgbClr val="433FBF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188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Avenir Next LT Pro Demi</vt:lpstr>
      <vt:lpstr>AvenirNext LT Pro Medium</vt:lpstr>
      <vt:lpstr>Posterama</vt:lpstr>
      <vt:lpstr>ExploreVTI</vt:lpstr>
      <vt:lpstr>جمعية الرحمة لغسيل الكلى                            الخطة التشغيلية لعام 2023-2024                          </vt:lpstr>
      <vt:lpstr>اهداف الخطة التشغيلية                   </vt:lpstr>
      <vt:lpstr>تحقيق الاستدامة </vt:lpstr>
      <vt:lpstr>الوصول الى الاهداف </vt:lpstr>
      <vt:lpstr>تطبيق معايير الجودة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2024-08-14T13:55:19Z</dcterms:created>
  <dcterms:modified xsi:type="dcterms:W3CDTF">2024-08-14T14:30:37Z</dcterms:modified>
</cp:coreProperties>
</file>